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77" r:id="rId3"/>
    <p:sldId id="260" r:id="rId4"/>
    <p:sldId id="261" r:id="rId5"/>
    <p:sldId id="272" r:id="rId6"/>
    <p:sldId id="262" r:id="rId7"/>
    <p:sldId id="274" r:id="rId8"/>
    <p:sldId id="273" r:id="rId9"/>
    <p:sldId id="264" r:id="rId10"/>
    <p:sldId id="268" r:id="rId11"/>
    <p:sldId id="278" r:id="rId12"/>
    <p:sldId id="259" r:id="rId13"/>
    <p:sldId id="265" r:id="rId14"/>
  </p:sldIdLst>
  <p:sldSz cx="12192000" cy="6858000"/>
  <p:notesSz cx="6858000" cy="9144000"/>
  <p:defaultTextStyle>
    <a:defPPr>
      <a:defRPr lang="uk-U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6E88889-4A12-4CEB-AED7-2F6CEAD3C13F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uk-U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uk-U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3BFAC4D-A00B-4952-862A-E85B91274A2F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256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2355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8EB2561C-8377-40A7-A529-845D1ED06F6A}" type="slidenum">
              <a:rPr lang="uk-UA" sz="1200">
                <a:latin typeface="+mn-lt"/>
              </a:rPr>
              <a:pPr algn="r">
                <a:defRPr/>
              </a:pPr>
              <a:t>2</a:t>
            </a:fld>
            <a:endParaRPr lang="uk-UA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280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DF7ABD-D631-4891-A54C-01C6762EDAB8}" type="slidenum">
              <a:rPr lang="uk-UA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uk-UA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205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A514B6-6499-4F1B-A9BC-84998302EAE0}" type="slidenum">
              <a:rPr lang="uk-UA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uk-UA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6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uk-UA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C633DB-D78B-446B-9B03-3324305AB42B}" type="slidenum">
              <a:rPr lang="uk-UA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uk-UA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20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43388"/>
            <a:ext cx="89677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12250" y="4243388"/>
            <a:ext cx="30765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/>
        </p:nvSpPr>
        <p:spPr>
          <a:xfrm>
            <a:off x="0" y="2590800"/>
            <a:ext cx="8967788" cy="165893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9"/>
          <p:cNvSpPr/>
          <p:nvPr/>
        </p:nvSpPr>
        <p:spPr>
          <a:xfrm>
            <a:off x="9112250" y="2590800"/>
            <a:ext cx="3076575" cy="1658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BF172-0928-4ECB-A051-15D97533F0D1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125" y="2749550"/>
            <a:ext cx="1171575" cy="13573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7A5CD-7D33-4E66-B86E-6F30BA9E8A66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929313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5929313"/>
            <a:ext cx="1603375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/>
          <p:cNvSpPr/>
          <p:nvPr/>
        </p:nvSpPr>
        <p:spPr>
          <a:xfrm>
            <a:off x="0" y="456723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0"/>
          <p:cNvSpPr/>
          <p:nvPr/>
        </p:nvSpPr>
        <p:spPr>
          <a:xfrm>
            <a:off x="10585450" y="456723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564FE-23C2-4765-BDDF-22FCE1D072FC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913" y="4711700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CF958-05A6-4EF4-885F-D9A94F7B4450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929313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5929313"/>
            <a:ext cx="1603375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3"/>
          <p:cNvSpPr/>
          <p:nvPr/>
        </p:nvSpPr>
        <p:spPr>
          <a:xfrm>
            <a:off x="0" y="456723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4"/>
          <p:cNvSpPr/>
          <p:nvPr/>
        </p:nvSpPr>
        <p:spPr>
          <a:xfrm>
            <a:off x="10585450" y="456723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15"/>
          <p:cNvSpPr txBox="1"/>
          <p:nvPr/>
        </p:nvSpPr>
        <p:spPr>
          <a:xfrm>
            <a:off x="584200" y="747713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7200" dirty="0"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9663113" y="303371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7200" dirty="0">
                <a:effectLst/>
                <a:latin typeface="+mn-lt"/>
                <a:cs typeface="+mn-cs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ED6D0-9DEB-481C-A54C-8E891F63D613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10729913" y="4710113"/>
            <a:ext cx="1154112" cy="1090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4BC98-9BBD-4F07-98B7-D9A341C58335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929313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5929313"/>
            <a:ext cx="1603375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0"/>
          <p:cNvSpPr/>
          <p:nvPr/>
        </p:nvSpPr>
        <p:spPr>
          <a:xfrm>
            <a:off x="0" y="456723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1"/>
          <p:cNvSpPr/>
          <p:nvPr/>
        </p:nvSpPr>
        <p:spPr>
          <a:xfrm>
            <a:off x="10585450" y="456723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BEE77-11D9-4F5D-B0C9-74DC3737F145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913" y="4710113"/>
            <a:ext cx="1154112" cy="1090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BA5B65-9BA5-4BC7-956D-2714AC810515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70088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1971675"/>
            <a:ext cx="160337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450" y="60960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3AB1E-452D-4702-8EB3-616E42069B57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28F9A-C2DC-4311-8392-DF245CD192F9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70088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5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1971675"/>
            <a:ext cx="160337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6"/>
          <p:cNvSpPr/>
          <p:nvPr/>
        </p:nvSpPr>
        <p:spPr>
          <a:xfrm>
            <a:off x="0" y="60960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7"/>
          <p:cNvSpPr/>
          <p:nvPr/>
        </p:nvSpPr>
        <p:spPr>
          <a:xfrm>
            <a:off x="10585450" y="60960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89908-8FE0-4634-A44A-DDE70D64F584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230EC-32EF-429B-9DA9-90DEB1E2437D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70088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1971675"/>
            <a:ext cx="160337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/>
        </p:nvSpPr>
        <p:spPr>
          <a:xfrm>
            <a:off x="0" y="60960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9"/>
          <p:cNvSpPr/>
          <p:nvPr/>
        </p:nvSpPr>
        <p:spPr>
          <a:xfrm>
            <a:off x="10585450" y="60960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74D68-00D2-4643-966E-6B1835F4E0A0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80B83-B939-4A4F-B1B1-4A553A04AF1D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 rot="5400000">
            <a:off x="8116094" y="1869281"/>
            <a:ext cx="5106988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 rot="5400000">
            <a:off x="9867900" y="537210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200" y="593566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EDD61-74F1-423F-9E4F-44CFAF4497A2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038" y="5935663"/>
            <a:ext cx="61261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8088" y="5399088"/>
            <a:ext cx="1154112" cy="1090612"/>
          </a:xfrm>
        </p:spPr>
        <p:txBody>
          <a:bodyPr anchor="t"/>
          <a:lstStyle>
            <a:lvl1pPr algn="ctr">
              <a:defRPr/>
            </a:lvl1pPr>
          </a:lstStyle>
          <a:p>
            <a:pPr>
              <a:defRPr/>
            </a:pPr>
            <a:fld id="{1C831EF6-B1ED-4918-8AA3-F439406E0F33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70088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5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1971675"/>
            <a:ext cx="160337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6"/>
          <p:cNvSpPr/>
          <p:nvPr/>
        </p:nvSpPr>
        <p:spPr>
          <a:xfrm>
            <a:off x="0" y="60960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7"/>
          <p:cNvSpPr/>
          <p:nvPr/>
        </p:nvSpPr>
        <p:spPr>
          <a:xfrm>
            <a:off x="10585450" y="60960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440E4-3388-42E2-8C3F-5C67B42AD5A0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90B3E-38CB-473C-8528-FF7C4D4A3856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086225"/>
            <a:ext cx="10437813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4087813"/>
            <a:ext cx="1603375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/>
        </p:nvSpPr>
        <p:spPr>
          <a:xfrm>
            <a:off x="0" y="272573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9"/>
          <p:cNvSpPr/>
          <p:nvPr/>
        </p:nvSpPr>
        <p:spPr>
          <a:xfrm>
            <a:off x="10585450" y="272573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ED24-867E-4448-A081-4B492079279B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913" y="2870200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41C05-E572-4F3F-9CA8-613DC3E34CF9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70088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1971675"/>
            <a:ext cx="160337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/>
          <p:cNvSpPr/>
          <p:nvPr/>
        </p:nvSpPr>
        <p:spPr>
          <a:xfrm>
            <a:off x="0" y="60960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0"/>
          <p:cNvSpPr/>
          <p:nvPr/>
        </p:nvSpPr>
        <p:spPr>
          <a:xfrm>
            <a:off x="10585450" y="60960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265D7-9D1E-4A9F-B7F2-A5057F008982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7BAAE5-F2B7-4A8A-8EA2-646F2B579F77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70088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1971675"/>
            <a:ext cx="160337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1"/>
          <p:cNvSpPr/>
          <p:nvPr/>
        </p:nvSpPr>
        <p:spPr>
          <a:xfrm>
            <a:off x="0" y="60960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12"/>
          <p:cNvSpPr/>
          <p:nvPr/>
        </p:nvSpPr>
        <p:spPr>
          <a:xfrm>
            <a:off x="10585450" y="60960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1E799-692E-4D5C-9AFF-DC3C638B053D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DA7E0-7E0C-4D18-9931-4A7749F880EE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70088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1971675"/>
            <a:ext cx="160337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/>
          <p:cNvSpPr/>
          <p:nvPr/>
        </p:nvSpPr>
        <p:spPr>
          <a:xfrm>
            <a:off x="0" y="60960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8"/>
          <p:cNvSpPr/>
          <p:nvPr/>
        </p:nvSpPr>
        <p:spPr>
          <a:xfrm>
            <a:off x="10585450" y="60960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63C70-F965-4713-8BA1-0CD745E30331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B0F06-1655-483D-9CCF-AB6C9D593746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70088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1971675"/>
            <a:ext cx="160337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/>
          <p:cNvSpPr/>
          <p:nvPr/>
        </p:nvSpPr>
        <p:spPr>
          <a:xfrm>
            <a:off x="0" y="60960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0"/>
          <p:cNvSpPr/>
          <p:nvPr/>
        </p:nvSpPr>
        <p:spPr>
          <a:xfrm>
            <a:off x="10585450" y="60960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19A7A-0E68-411E-AA79-90C75C38A99D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8CE45-3AB7-4C75-A4A8-617E636D1551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70088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1971675"/>
            <a:ext cx="1603375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/>
          <p:cNvSpPr/>
          <p:nvPr/>
        </p:nvSpPr>
        <p:spPr>
          <a:xfrm>
            <a:off x="0" y="60960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0"/>
          <p:cNvSpPr/>
          <p:nvPr/>
        </p:nvSpPr>
        <p:spPr>
          <a:xfrm>
            <a:off x="10585450" y="60960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17762-4B35-4BD2-B2B9-C5CF6E032745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75C82-BCB9-40BF-9AEE-047763E290C9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HD-ShadowLo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929313"/>
            <a:ext cx="104378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D-ShadowSho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5450" y="5929313"/>
            <a:ext cx="1603375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/>
          <p:cNvSpPr/>
          <p:nvPr/>
        </p:nvSpPr>
        <p:spPr>
          <a:xfrm>
            <a:off x="0" y="456723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0"/>
          <p:cNvSpPr/>
          <p:nvPr/>
        </p:nvSpPr>
        <p:spPr>
          <a:xfrm>
            <a:off x="10585450" y="456723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ED53E-A9AF-4D94-85C9-1708158C8766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913" y="4711700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3A8D4-6958-4543-AB60-33C8D12998F6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hashOverlay-FullResolve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81038" y="752475"/>
            <a:ext cx="961390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1038" y="2336800"/>
            <a:ext cx="9613900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1738" y="59356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762ECCB-C4D3-4384-BC45-BF7BDBC66C25}" type="datetimeFigureOut">
              <a:rPr lang="uk-UA"/>
              <a:pPr>
                <a:defRPr/>
              </a:pPr>
              <a:t>13.12.2015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38" y="5935663"/>
            <a:ext cx="687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913" y="752475"/>
            <a:ext cx="1154112" cy="1092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3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278FF68-8F1A-46A8-A622-320BFD4DE645}" type="slidenum">
              <a:rPr lang="uk-UA"/>
              <a:pPr>
                <a:defRPr/>
              </a:pPr>
              <a:t>‹№›</a:t>
            </a:fld>
            <a:endParaRPr lang="uk-U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gi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>
          <a:xfrm>
            <a:off x="681038" y="2733675"/>
            <a:ext cx="8143875" cy="1373188"/>
          </a:xfrm>
        </p:spPr>
        <p:txBody>
          <a:bodyPr/>
          <a:lstStyle/>
          <a:p>
            <a:pPr eaLnBrk="1" hangingPunct="1"/>
            <a:r>
              <a:rPr lang="uk-UA" sz="2500" dirty="0" smtClean="0"/>
              <a:t>СИСТЕМА ЗБОРУ ІНФОРМАЦІЇ ПРО ДОРОЖНІ МАРШРУТИ</a:t>
            </a:r>
            <a:br>
              <a:rPr lang="uk-UA" sz="2500" dirty="0" smtClean="0"/>
            </a:br>
            <a:endParaRPr lang="uk-UA" sz="2500" dirty="0" smtClean="0"/>
          </a:p>
        </p:txBody>
      </p:sp>
      <p:sp>
        <p:nvSpPr>
          <p:cNvPr id="19458" name="Subtitle 2"/>
          <p:cNvSpPr>
            <a:spLocks noGrp="1"/>
          </p:cNvSpPr>
          <p:nvPr>
            <p:ph type="subTitle" idx="1"/>
          </p:nvPr>
        </p:nvSpPr>
        <p:spPr>
          <a:xfrm>
            <a:off x="681038" y="4394200"/>
            <a:ext cx="8143875" cy="1117600"/>
          </a:xfrm>
        </p:spPr>
        <p:txBody>
          <a:bodyPr/>
          <a:lstStyle/>
          <a:p>
            <a:pPr eaLnBrk="1" hangingPunct="1"/>
            <a:r>
              <a:rPr lang="uk-UA" dirty="0" smtClean="0"/>
              <a:t>СПКс</a:t>
            </a:r>
            <a:r>
              <a:rPr lang="uk-UA" dirty="0" smtClean="0"/>
              <a:t>-21 </a:t>
            </a:r>
            <a:r>
              <a:rPr lang="uk-UA" dirty="0" err="1" smtClean="0"/>
              <a:t>Гадзера</a:t>
            </a:r>
            <a:r>
              <a:rPr lang="uk-UA" dirty="0" smtClean="0"/>
              <a:t> І.С.</a:t>
            </a:r>
          </a:p>
          <a:p>
            <a:pPr eaLnBrk="1" hangingPunct="1"/>
            <a:r>
              <a:rPr lang="uk-UA" dirty="0" smtClean="0"/>
              <a:t>Керівник: асистент, </a:t>
            </a:r>
            <a:r>
              <a:rPr lang="uk-UA" dirty="0" err="1" smtClean="0"/>
              <a:t>к.т.н</a:t>
            </a:r>
            <a:r>
              <a:rPr lang="uk-UA" dirty="0" smtClean="0"/>
              <a:t>. Зелінський А.Я.</a:t>
            </a:r>
            <a:endParaRPr lang="ru-RU" dirty="0" smtClean="0"/>
          </a:p>
          <a:p>
            <a:pPr eaLnBrk="1" hangingPunct="1"/>
            <a:endParaRPr lang="uk-UA" dirty="0" smtClean="0"/>
          </a:p>
        </p:txBody>
      </p:sp>
      <p:pic>
        <p:nvPicPr>
          <p:cNvPr id="19459" name="Picture 5" descr="lp_edu_ua_logo_HD_whi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74288" y="366713"/>
            <a:ext cx="1647825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b="1" dirty="0" smtClean="0"/>
              <a:t>Результат (1)</a:t>
            </a:r>
            <a:endParaRPr lang="uk-UA" b="1" dirty="0" smtClean="0"/>
          </a:p>
        </p:txBody>
      </p:sp>
      <p:pic>
        <p:nvPicPr>
          <p:cNvPr id="33794" name="Рисунок 5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1" t="26842" r="17832" b="1"/>
          <a:stretch/>
        </p:blipFill>
        <p:spPr bwMode="auto">
          <a:xfrm>
            <a:off x="195265" y="2060810"/>
            <a:ext cx="3912712" cy="234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Рисунок 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8" t="26904" r="14907"/>
          <a:stretch/>
        </p:blipFill>
        <p:spPr bwMode="auto">
          <a:xfrm>
            <a:off x="4870335" y="2088105"/>
            <a:ext cx="3926444" cy="229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Рисунок 5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1" t="13774" r="32880" b="18060"/>
          <a:stretch/>
        </p:blipFill>
        <p:spPr bwMode="auto">
          <a:xfrm>
            <a:off x="9075761" y="2756845"/>
            <a:ext cx="2975212" cy="320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5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1" t="26167" r="16894" b="-1"/>
          <a:stretch/>
        </p:blipFill>
        <p:spPr bwMode="auto">
          <a:xfrm>
            <a:off x="195264" y="4470116"/>
            <a:ext cx="3912712" cy="227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5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17055" r="13139"/>
          <a:stretch/>
        </p:blipFill>
        <p:spPr bwMode="auto">
          <a:xfrm>
            <a:off x="4870334" y="4476464"/>
            <a:ext cx="3926444" cy="232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b="1" dirty="0" smtClean="0"/>
              <a:t>Результат (2)</a:t>
            </a:r>
            <a:endParaRPr lang="uk-UA" b="1" dirty="0" smtClean="0"/>
          </a:p>
        </p:txBody>
      </p:sp>
      <p:pic>
        <p:nvPicPr>
          <p:cNvPr id="34821" name="Рисунок 5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4" t="11549" r="17677" b="81882"/>
          <a:stretch/>
        </p:blipFill>
        <p:spPr bwMode="auto">
          <a:xfrm>
            <a:off x="1308295" y="2137548"/>
            <a:ext cx="9385606" cy="55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Рисунок 5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34017" r="27321" b="24376"/>
          <a:stretch/>
        </p:blipFill>
        <p:spPr bwMode="auto">
          <a:xfrm>
            <a:off x="225863" y="2838733"/>
            <a:ext cx="5262125" cy="214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Рисунок 6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9" t="32751" r="17209"/>
          <a:stretch/>
        </p:blipFill>
        <p:spPr bwMode="auto">
          <a:xfrm>
            <a:off x="5603763" y="2961564"/>
            <a:ext cx="6447211" cy="351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Рисунок 6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3" t="32588" r="17032" b="28916"/>
          <a:stretch/>
        </p:blipFill>
        <p:spPr bwMode="auto">
          <a:xfrm>
            <a:off x="225862" y="5092671"/>
            <a:ext cx="5262125" cy="1649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8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b="1" smtClean="0"/>
              <a:t>Висновки</a:t>
            </a:r>
            <a:endParaRPr lang="uk-UA" smtClean="0"/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681038" y="2336800"/>
            <a:ext cx="10798175" cy="3598863"/>
          </a:xfrm>
        </p:spPr>
        <p:txBody>
          <a:bodyPr anchor="ctr"/>
          <a:lstStyle/>
          <a:p>
            <a:pPr marL="0" indent="0" algn="just" eaLnBrk="1" hangingPunct="1">
              <a:buFont typeface="Arial" charset="0"/>
              <a:buNone/>
            </a:pPr>
            <a:r>
              <a:rPr lang="uk-UA" dirty="0" smtClean="0"/>
              <a:t>У результаті виконання роботи розроблено </a:t>
            </a:r>
            <a:r>
              <a:rPr lang="uk-UA" dirty="0" smtClean="0"/>
              <a:t>систему збору даних у </a:t>
            </a:r>
            <a:r>
              <a:rPr lang="uk-UA" dirty="0" smtClean="0"/>
              <a:t>вигляді окремого програмного продукту, що може бути </a:t>
            </a:r>
            <a:r>
              <a:rPr lang="uk-UA" dirty="0" smtClean="0"/>
              <a:t>використана як </a:t>
            </a:r>
            <a:r>
              <a:rPr lang="uk-UA" dirty="0" smtClean="0"/>
              <a:t>самостійний проект, так і в складі більш складних програмних комплексів</a:t>
            </a:r>
            <a:r>
              <a:rPr lang="uk-UA" dirty="0" smtClean="0"/>
              <a:t>. </a:t>
            </a:r>
            <a:r>
              <a:rPr lang="uk-UA" dirty="0" smtClean="0"/>
              <a:t>Дана </a:t>
            </a:r>
            <a:r>
              <a:rPr lang="uk-UA" dirty="0" smtClean="0"/>
              <a:t>система призначена </a:t>
            </a:r>
            <a:r>
              <a:rPr lang="uk-UA" dirty="0" smtClean="0"/>
              <a:t>для </a:t>
            </a:r>
            <a:r>
              <a:rPr lang="uk-UA" dirty="0" smtClean="0"/>
              <a:t>збору даних про дорожні маршрути та формування статистики по сегментах цього маршруту і шляху в цілому. </a:t>
            </a:r>
            <a:r>
              <a:rPr lang="uk-UA" dirty="0" smtClean="0"/>
              <a:t>Таким чином використання даного продукту дозволить </a:t>
            </a:r>
            <a:r>
              <a:rPr lang="uk-UA" dirty="0" smtClean="0"/>
              <a:t> значно </a:t>
            </a:r>
            <a:r>
              <a:rPr lang="uk-UA" dirty="0" smtClean="0"/>
              <a:t>скоротити час та кошти при </a:t>
            </a:r>
            <a:r>
              <a:rPr lang="uk-UA" dirty="0" smtClean="0"/>
              <a:t>зборі даних та їхньому аналізі</a:t>
            </a:r>
            <a:r>
              <a:rPr lang="uk-UA" dirty="0" smtClean="0"/>
              <a:t>. </a:t>
            </a:r>
            <a:endParaRPr lang="uk-U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2503488" y="2757488"/>
            <a:ext cx="69675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uk-UA" sz="7200">
                <a:latin typeface="Trebuchet MS" pitchFamily="34" charset="0"/>
              </a:rPr>
              <a:t>Дякую за увагу!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uk-UA" b="1" dirty="0" smtClean="0"/>
              <a:t>Мета та </a:t>
            </a:r>
            <a:r>
              <a:rPr lang="uk-UA" b="1" dirty="0" smtClean="0"/>
              <a:t>об</a:t>
            </a:r>
            <a:r>
              <a:rPr lang="en-US" b="1" dirty="0" smtClean="0"/>
              <a:t>’</a:t>
            </a:r>
            <a:r>
              <a:rPr lang="uk-UA" b="1" dirty="0" err="1" smtClean="0"/>
              <a:t>єкт</a:t>
            </a:r>
            <a:r>
              <a:rPr lang="uk-UA" b="1" dirty="0" smtClean="0"/>
              <a:t> дослідження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4294967295"/>
          </p:nvPr>
        </p:nvSpPr>
        <p:spPr>
          <a:xfrm>
            <a:off x="681038" y="2336800"/>
            <a:ext cx="10783887" cy="3598863"/>
          </a:xfrm>
        </p:spPr>
        <p:txBody>
          <a:bodyPr anchor="ctr"/>
          <a:lstStyle/>
          <a:p>
            <a:pPr marL="0" indent="0" algn="just" eaLnBrk="1" hangingPunct="1">
              <a:buFontTx/>
              <a:buChar char="•"/>
            </a:pPr>
            <a:r>
              <a:rPr lang="uk-UA" dirty="0" smtClean="0"/>
              <a:t> Мета: </a:t>
            </a:r>
            <a:r>
              <a:rPr lang="uk-UA" dirty="0" smtClean="0"/>
              <a:t>спроектувати</a:t>
            </a:r>
            <a:r>
              <a:rPr lang="uk-UA" dirty="0"/>
              <a:t> архітектуру </a:t>
            </a:r>
            <a:r>
              <a:rPr lang="uk-UA" dirty="0" smtClean="0"/>
              <a:t>систему збору інформації про дорожні маршрути</a:t>
            </a:r>
            <a:r>
              <a:rPr lang="uk-UA" dirty="0" smtClean="0"/>
              <a:t> та </a:t>
            </a:r>
            <a:r>
              <a:rPr lang="uk-UA" dirty="0" smtClean="0"/>
              <a:t>розробити </a:t>
            </a:r>
            <a:r>
              <a:rPr lang="uk-UA" dirty="0" smtClean="0"/>
              <a:t>алгоритми </a:t>
            </a:r>
            <a:r>
              <a:rPr lang="uk-UA" dirty="0" smtClean="0"/>
              <a:t>для функціонування цієї </a:t>
            </a:r>
            <a:r>
              <a:rPr lang="uk-UA" dirty="0" smtClean="0"/>
              <a:t>системи.</a:t>
            </a:r>
            <a:endParaRPr lang="uk-UA" dirty="0" smtClean="0"/>
          </a:p>
          <a:p>
            <a:pPr marL="0" indent="0" algn="just" eaLnBrk="1" hangingPunct="1">
              <a:buNone/>
            </a:pPr>
            <a:endParaRPr lang="uk-UA" dirty="0" smtClean="0"/>
          </a:p>
          <a:p>
            <a:pPr marL="0" indent="0" algn="just" eaLnBrk="1" hangingPunct="1">
              <a:buFontTx/>
              <a:buChar char="•"/>
            </a:pPr>
            <a:r>
              <a:rPr lang="uk-UA" dirty="0" smtClean="0"/>
              <a:t> Об’єкт: </a:t>
            </a:r>
            <a:r>
              <a:rPr lang="uk-UA" dirty="0"/>
              <a:t>методи збору даних про дорожні маршрути та способи аналізу цих даних для подальшої </a:t>
            </a:r>
            <a:r>
              <a:rPr lang="uk-UA" dirty="0" smtClean="0"/>
              <a:t>обробки</a:t>
            </a:r>
            <a:endParaRPr lang="uk-U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b="1" dirty="0" smtClean="0"/>
              <a:t>Актуальність теми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Tx/>
              <a:buChar char="•"/>
            </a:pPr>
            <a:r>
              <a:rPr lang="uk-UA" dirty="0" smtClean="0"/>
              <a:t>Відсутність аналогів</a:t>
            </a:r>
          </a:p>
          <a:p>
            <a:pPr marL="0" indent="0">
              <a:buNone/>
            </a:pPr>
            <a:endParaRPr lang="uk-UA" dirty="0" smtClean="0"/>
          </a:p>
          <a:p>
            <a:pPr>
              <a:buFontTx/>
              <a:buChar char="•"/>
            </a:pPr>
            <a:r>
              <a:rPr lang="uk-UA" dirty="0" smtClean="0"/>
              <a:t>Альтернатива картографічним сервісами</a:t>
            </a:r>
            <a:endParaRPr lang="uk-UA" dirty="0" smtClean="0"/>
          </a:p>
          <a:p>
            <a:pPr>
              <a:buFontTx/>
              <a:buNone/>
            </a:pPr>
            <a:endParaRPr lang="uk-UA" dirty="0" smtClean="0"/>
          </a:p>
          <a:p>
            <a:pPr>
              <a:buFontTx/>
              <a:buChar char="•"/>
            </a:pPr>
            <a:r>
              <a:rPr lang="uk-UA" dirty="0" smtClean="0"/>
              <a:t>Високі затрати часу та ресурсів</a:t>
            </a:r>
            <a:endParaRPr lang="uk-UA" dirty="0" smtClean="0"/>
          </a:p>
          <a:p>
            <a:pPr>
              <a:buFontTx/>
              <a:buNone/>
            </a:pPr>
            <a:endParaRPr lang="uk-UA" dirty="0" smtClean="0"/>
          </a:p>
          <a:p>
            <a:pPr>
              <a:buFontTx/>
              <a:buChar char="•"/>
            </a:pPr>
            <a:r>
              <a:rPr lang="uk-UA" dirty="0" smtClean="0"/>
              <a:t>Наявність тривіальних задач в процесі </a:t>
            </a:r>
            <a:r>
              <a:rPr lang="uk-UA" dirty="0" smtClean="0"/>
              <a:t>збору даних</a:t>
            </a:r>
            <a:endParaRPr lang="uk-U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b="1" smtClean="0"/>
              <a:t>Завдання роботи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eaLnBrk="1" hangingPunct="1"/>
            <a:r>
              <a:rPr lang="uk-UA" dirty="0" smtClean="0"/>
              <a:t>Проаналізувати предметну область</a:t>
            </a:r>
          </a:p>
          <a:p>
            <a:pPr eaLnBrk="1" hangingPunct="1"/>
            <a:r>
              <a:rPr lang="uk-UA" dirty="0" smtClean="0"/>
              <a:t>Спроектувати архітектуру системи збору даних про дорожні </a:t>
            </a:r>
            <a:r>
              <a:rPr lang="uk-UA" dirty="0" smtClean="0"/>
              <a:t>маршрути</a:t>
            </a:r>
          </a:p>
          <a:p>
            <a:pPr eaLnBrk="1" hangingPunct="1"/>
            <a:r>
              <a:rPr lang="uk-UA" dirty="0" smtClean="0"/>
              <a:t>Спроектувати структуру бази даних</a:t>
            </a:r>
            <a:endParaRPr lang="uk-UA" dirty="0" smtClean="0"/>
          </a:p>
          <a:p>
            <a:pPr eaLnBrk="1" hangingPunct="1"/>
            <a:r>
              <a:rPr lang="uk-UA" dirty="0" smtClean="0"/>
              <a:t>Розробити </a:t>
            </a:r>
            <a:r>
              <a:rPr lang="uk-UA" dirty="0" smtClean="0"/>
              <a:t>механізм роботи з базою даних та організації даних в </a:t>
            </a:r>
            <a:r>
              <a:rPr lang="uk-UA" dirty="0" smtClean="0"/>
              <a:t>системі</a:t>
            </a:r>
            <a:endParaRPr lang="uk-UA" dirty="0" smtClean="0"/>
          </a:p>
          <a:p>
            <a:pPr eaLnBrk="1" hangingPunct="1"/>
            <a:r>
              <a:rPr lang="uk-UA" dirty="0" smtClean="0"/>
              <a:t>Реалізувати </a:t>
            </a:r>
            <a:r>
              <a:rPr lang="uk-UA" dirty="0" smtClean="0"/>
              <a:t>алгоритми збору даних про маршрути і побудови нових шляхів на основі сегментів</a:t>
            </a:r>
          </a:p>
          <a:p>
            <a:pPr eaLnBrk="1" hangingPunct="1"/>
            <a:r>
              <a:rPr lang="uk-UA" dirty="0" smtClean="0"/>
              <a:t>Розробити серверну та клієнтську частину системи</a:t>
            </a:r>
          </a:p>
          <a:p>
            <a:pPr eaLnBrk="1" hangingPunct="1"/>
            <a:endParaRPr lang="uk-U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944" y="2930234"/>
            <a:ext cx="3962603" cy="39626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b="1" dirty="0" smtClean="0"/>
              <a:t>Система збору даних про дорожні маршрути</a:t>
            </a:r>
            <a:endParaRPr lang="uk-UA" b="1" dirty="0" smtClean="0"/>
          </a:p>
        </p:txBody>
      </p:sp>
      <p:grpSp>
        <p:nvGrpSpPr>
          <p:cNvPr id="4" name="Group 10"/>
          <p:cNvGrpSpPr/>
          <p:nvPr/>
        </p:nvGrpSpPr>
        <p:grpSpPr>
          <a:xfrm>
            <a:off x="4304087" y="3920623"/>
            <a:ext cx="1820833" cy="1820833"/>
            <a:chOff x="3678904" y="2916507"/>
            <a:chExt cx="2427777" cy="2427777"/>
          </a:xfrm>
        </p:grpSpPr>
        <p:pic>
          <p:nvPicPr>
            <p:cNvPr id="43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904" y="2916507"/>
              <a:ext cx="2427777" cy="242777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4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214" y="3596751"/>
              <a:ext cx="397520" cy="476071"/>
            </a:xfrm>
            <a:prstGeom prst="rect">
              <a:avLst/>
            </a:prstGeom>
          </p:spPr>
        </p:pic>
      </p:grpSp>
      <p:sp>
        <p:nvSpPr>
          <p:cNvPr id="5" name="Rectangle 13"/>
          <p:cNvSpPr/>
          <p:nvPr/>
        </p:nvSpPr>
        <p:spPr>
          <a:xfrm flipV="1">
            <a:off x="3215633" y="4904632"/>
            <a:ext cx="1680182" cy="3428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6" name="Group 14"/>
          <p:cNvGrpSpPr/>
          <p:nvPr/>
        </p:nvGrpSpPr>
        <p:grpSpPr>
          <a:xfrm>
            <a:off x="5914518" y="3609846"/>
            <a:ext cx="2476676" cy="2476676"/>
            <a:chOff x="5826146" y="2502139"/>
            <a:chExt cx="3302234" cy="3302234"/>
          </a:xfrm>
        </p:grpSpPr>
        <p:pic>
          <p:nvPicPr>
            <p:cNvPr id="41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146" y="2502139"/>
              <a:ext cx="3302234" cy="33022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2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387" y="3432551"/>
              <a:ext cx="392355" cy="482193"/>
            </a:xfrm>
            <a:prstGeom prst="rect">
              <a:avLst/>
            </a:prstGeom>
          </p:spPr>
        </p:pic>
      </p:grpSp>
      <p:sp>
        <p:nvSpPr>
          <p:cNvPr id="7" name="5-Point Star 20"/>
          <p:cNvSpPr/>
          <p:nvPr/>
        </p:nvSpPr>
        <p:spPr>
          <a:xfrm>
            <a:off x="5567150" y="6098894"/>
            <a:ext cx="93494" cy="93494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" name="5-Point Star 21"/>
          <p:cNvSpPr/>
          <p:nvPr/>
        </p:nvSpPr>
        <p:spPr>
          <a:xfrm>
            <a:off x="5752503" y="6098316"/>
            <a:ext cx="93494" cy="93494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" name="5-Point Star 22"/>
          <p:cNvSpPr/>
          <p:nvPr/>
        </p:nvSpPr>
        <p:spPr>
          <a:xfrm>
            <a:off x="5937855" y="6097738"/>
            <a:ext cx="93494" cy="9349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0" name="5-Point Star 23"/>
          <p:cNvSpPr/>
          <p:nvPr/>
        </p:nvSpPr>
        <p:spPr>
          <a:xfrm>
            <a:off x="6137785" y="6097478"/>
            <a:ext cx="93494" cy="9349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1" name="5-Point Star 24"/>
          <p:cNvSpPr/>
          <p:nvPr/>
        </p:nvSpPr>
        <p:spPr>
          <a:xfrm>
            <a:off x="6336739" y="6097478"/>
            <a:ext cx="93494" cy="9349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12" name="Group 25"/>
          <p:cNvGrpSpPr/>
          <p:nvPr/>
        </p:nvGrpSpPr>
        <p:grpSpPr>
          <a:xfrm>
            <a:off x="2903690" y="3113273"/>
            <a:ext cx="2166779" cy="872249"/>
            <a:chOff x="1811708" y="1840041"/>
            <a:chExt cx="2889038" cy="1162998"/>
          </a:xfrm>
        </p:grpSpPr>
        <p:sp>
          <p:nvSpPr>
            <p:cNvPr id="33" name="Rounded Rectangular Callout 26"/>
            <p:cNvSpPr/>
            <p:nvPr/>
          </p:nvSpPr>
          <p:spPr>
            <a:xfrm>
              <a:off x="1811708" y="1840041"/>
              <a:ext cx="2864334" cy="1162998"/>
            </a:xfrm>
            <a:prstGeom prst="wedgeRoundRectCallout">
              <a:avLst>
                <a:gd name="adj1" fmla="val 19919"/>
                <a:gd name="adj2" fmla="val 155086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/>
            </a:p>
          </p:txBody>
        </p:sp>
        <p:pic>
          <p:nvPicPr>
            <p:cNvPr id="34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708" y="2062616"/>
              <a:ext cx="717847" cy="717847"/>
            </a:xfrm>
            <a:prstGeom prst="rect">
              <a:avLst/>
            </a:prstGeom>
          </p:spPr>
        </p:pic>
        <p:sp>
          <p:nvSpPr>
            <p:cNvPr id="35" name="TextBox 28"/>
            <p:cNvSpPr txBox="1"/>
            <p:nvPr/>
          </p:nvSpPr>
          <p:spPr>
            <a:xfrm>
              <a:off x="2631414" y="1868554"/>
              <a:ext cx="20693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uk-UA" sz="900" dirty="0" smtClean="0"/>
                <a:t>В загальному добре. Є лише кілька частин з ямами. Загальна швидкість 80 км/год</a:t>
              </a:r>
              <a:endParaRPr lang="en-US" sz="900" dirty="0"/>
            </a:p>
          </p:txBody>
        </p:sp>
        <p:sp>
          <p:nvSpPr>
            <p:cNvPr id="36" name="5-Point Star 29"/>
            <p:cNvSpPr/>
            <p:nvPr/>
          </p:nvSpPr>
          <p:spPr>
            <a:xfrm>
              <a:off x="2710540" y="2684315"/>
              <a:ext cx="124658" cy="124658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7" name="5-Point Star 30"/>
            <p:cNvSpPr/>
            <p:nvPr/>
          </p:nvSpPr>
          <p:spPr>
            <a:xfrm>
              <a:off x="2957677" y="2683544"/>
              <a:ext cx="124658" cy="124658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8" name="5-Point Star 31"/>
            <p:cNvSpPr/>
            <p:nvPr/>
          </p:nvSpPr>
          <p:spPr>
            <a:xfrm>
              <a:off x="3204814" y="2682773"/>
              <a:ext cx="124658" cy="124658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9" name="5-Point Star 32"/>
            <p:cNvSpPr/>
            <p:nvPr/>
          </p:nvSpPr>
          <p:spPr>
            <a:xfrm>
              <a:off x="3471387" y="2682427"/>
              <a:ext cx="124658" cy="12465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0" name="5-Point Star 33"/>
            <p:cNvSpPr/>
            <p:nvPr/>
          </p:nvSpPr>
          <p:spPr>
            <a:xfrm>
              <a:off x="3736659" y="2682427"/>
              <a:ext cx="124658" cy="12465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3" name="Group 34"/>
          <p:cNvGrpSpPr/>
          <p:nvPr/>
        </p:nvGrpSpPr>
        <p:grpSpPr>
          <a:xfrm>
            <a:off x="2883036" y="2194163"/>
            <a:ext cx="2187431" cy="858428"/>
            <a:chOff x="1784169" y="614561"/>
            <a:chExt cx="2916575" cy="1144571"/>
          </a:xfrm>
        </p:grpSpPr>
        <p:sp>
          <p:nvSpPr>
            <p:cNvPr id="25" name="Rounded Rectangle 35"/>
            <p:cNvSpPr/>
            <p:nvPr/>
          </p:nvSpPr>
          <p:spPr>
            <a:xfrm>
              <a:off x="1784169" y="614561"/>
              <a:ext cx="2916575" cy="11445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pic>
          <p:nvPicPr>
            <p:cNvPr id="26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074" y="825825"/>
              <a:ext cx="724481" cy="722042"/>
            </a:xfrm>
            <a:prstGeom prst="rect">
              <a:avLst/>
            </a:prstGeom>
          </p:spPr>
        </p:pic>
        <p:sp>
          <p:nvSpPr>
            <p:cNvPr id="27" name="TextBox 37"/>
            <p:cNvSpPr txBox="1"/>
            <p:nvPr/>
          </p:nvSpPr>
          <p:spPr>
            <a:xfrm>
              <a:off x="2631414" y="685716"/>
              <a:ext cx="20693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uk-UA" sz="900" dirty="0" smtClean="0"/>
                <a:t>Дуже багато фур по дорозі. Весь час їдеш за вантажівкою</a:t>
              </a:r>
              <a:endParaRPr lang="en-US" sz="900" dirty="0"/>
            </a:p>
          </p:txBody>
        </p:sp>
        <p:sp>
          <p:nvSpPr>
            <p:cNvPr id="28" name="5-Point Star 38"/>
            <p:cNvSpPr/>
            <p:nvPr/>
          </p:nvSpPr>
          <p:spPr>
            <a:xfrm>
              <a:off x="2710540" y="1476112"/>
              <a:ext cx="124658" cy="124658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9" name="5-Point Star 39"/>
            <p:cNvSpPr/>
            <p:nvPr/>
          </p:nvSpPr>
          <p:spPr>
            <a:xfrm>
              <a:off x="2957677" y="1475341"/>
              <a:ext cx="124658" cy="124658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0" name="5-Point Star 40"/>
            <p:cNvSpPr/>
            <p:nvPr/>
          </p:nvSpPr>
          <p:spPr>
            <a:xfrm>
              <a:off x="3204814" y="1474570"/>
              <a:ext cx="124658" cy="12465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1" name="5-Point Star 41"/>
            <p:cNvSpPr/>
            <p:nvPr/>
          </p:nvSpPr>
          <p:spPr>
            <a:xfrm>
              <a:off x="3471387" y="1474224"/>
              <a:ext cx="124658" cy="12465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2" name="5-Point Star 42"/>
            <p:cNvSpPr/>
            <p:nvPr/>
          </p:nvSpPr>
          <p:spPr>
            <a:xfrm>
              <a:off x="3736659" y="1474224"/>
              <a:ext cx="124658" cy="12465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14" name="Group 43"/>
          <p:cNvGrpSpPr/>
          <p:nvPr/>
        </p:nvGrpSpPr>
        <p:grpSpPr>
          <a:xfrm>
            <a:off x="5342600" y="3134658"/>
            <a:ext cx="2167979" cy="867986"/>
            <a:chOff x="5063587" y="1868554"/>
            <a:chExt cx="2890638" cy="1157315"/>
          </a:xfrm>
        </p:grpSpPr>
        <p:sp>
          <p:nvSpPr>
            <p:cNvPr id="17" name="Rounded Rectangular Callout 44"/>
            <p:cNvSpPr/>
            <p:nvPr/>
          </p:nvSpPr>
          <p:spPr>
            <a:xfrm>
              <a:off x="5063587" y="1868554"/>
              <a:ext cx="2846711" cy="1157315"/>
            </a:xfrm>
            <a:prstGeom prst="wedgeRoundRectCallout">
              <a:avLst>
                <a:gd name="adj1" fmla="val -938"/>
                <a:gd name="adj2" fmla="val 154802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pic>
          <p:nvPicPr>
            <p:cNvPr id="18" name="Picture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254" y="1992941"/>
              <a:ext cx="829599" cy="799180"/>
            </a:xfrm>
            <a:prstGeom prst="rect">
              <a:avLst/>
            </a:prstGeom>
          </p:spPr>
        </p:pic>
        <p:sp>
          <p:nvSpPr>
            <p:cNvPr id="19" name="TextBox 46"/>
            <p:cNvSpPr txBox="1"/>
            <p:nvPr/>
          </p:nvSpPr>
          <p:spPr>
            <a:xfrm>
              <a:off x="5884893" y="1972531"/>
              <a:ext cx="206933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uk-UA" sz="900" dirty="0" smtClean="0"/>
                <a:t>Дуж</a:t>
              </a:r>
              <a:r>
                <a:rPr lang="uk-UA" sz="900" dirty="0" smtClean="0"/>
                <a:t>е погана частина маршруту. Одні ями на дорозі.</a:t>
              </a:r>
              <a:endParaRPr lang="en-US" sz="900" dirty="0"/>
            </a:p>
          </p:txBody>
        </p:sp>
        <p:sp>
          <p:nvSpPr>
            <p:cNvPr id="20" name="5-Point Star 47"/>
            <p:cNvSpPr/>
            <p:nvPr/>
          </p:nvSpPr>
          <p:spPr>
            <a:xfrm>
              <a:off x="6131832" y="2696571"/>
              <a:ext cx="124658" cy="124658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1" name="5-Point Star 48"/>
            <p:cNvSpPr/>
            <p:nvPr/>
          </p:nvSpPr>
          <p:spPr>
            <a:xfrm>
              <a:off x="6378969" y="2695800"/>
              <a:ext cx="124658" cy="12465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2" name="5-Point Star 49"/>
            <p:cNvSpPr/>
            <p:nvPr/>
          </p:nvSpPr>
          <p:spPr>
            <a:xfrm>
              <a:off x="6626106" y="2695029"/>
              <a:ext cx="124658" cy="12465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3" name="5-Point Star 50"/>
            <p:cNvSpPr/>
            <p:nvPr/>
          </p:nvSpPr>
          <p:spPr>
            <a:xfrm>
              <a:off x="6892679" y="2694683"/>
              <a:ext cx="124658" cy="12465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4" name="5-Point Star 51"/>
            <p:cNvSpPr/>
            <p:nvPr/>
          </p:nvSpPr>
          <p:spPr>
            <a:xfrm>
              <a:off x="7157951" y="2694683"/>
              <a:ext cx="124658" cy="124658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15" name="Rectangle 52"/>
          <p:cNvSpPr/>
          <p:nvPr/>
        </p:nvSpPr>
        <p:spPr>
          <a:xfrm flipV="1">
            <a:off x="5406623" y="4911536"/>
            <a:ext cx="1680182" cy="3428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6" name="Rectangle 53"/>
          <p:cNvSpPr/>
          <p:nvPr/>
        </p:nvSpPr>
        <p:spPr>
          <a:xfrm flipV="1">
            <a:off x="7574190" y="4912383"/>
            <a:ext cx="1680182" cy="3428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45" name="Group 17"/>
          <p:cNvGrpSpPr/>
          <p:nvPr/>
        </p:nvGrpSpPr>
        <p:grpSpPr>
          <a:xfrm>
            <a:off x="8536075" y="2838910"/>
            <a:ext cx="3600844" cy="3585570"/>
            <a:chOff x="8662102" y="2033259"/>
            <a:chExt cx="3713858" cy="3713858"/>
          </a:xfrm>
        </p:grpSpPr>
        <p:pic>
          <p:nvPicPr>
            <p:cNvPr id="46" name="Picture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2102" y="2033259"/>
              <a:ext cx="3713858" cy="371385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7" name="Picture 1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574" y="3025869"/>
              <a:ext cx="581894" cy="696194"/>
            </a:xfrm>
            <a:prstGeom prst="rect">
              <a:avLst/>
            </a:prstGeom>
          </p:spPr>
        </p:pic>
      </p:grpSp>
      <p:pic>
        <p:nvPicPr>
          <p:cNvPr id="48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1" y="3985522"/>
            <a:ext cx="493777" cy="596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Округлений прямокутник 57"/>
          <p:cNvSpPr/>
          <p:nvPr/>
        </p:nvSpPr>
        <p:spPr>
          <a:xfrm>
            <a:off x="469806" y="4489296"/>
            <a:ext cx="11035550" cy="2167815"/>
          </a:xfrm>
          <a:prstGeom prst="roundRect">
            <a:avLst/>
          </a:prstGeom>
          <a:solidFill>
            <a:srgbClr val="00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 smtClean="0"/>
          </a:p>
          <a:p>
            <a:pPr algn="ctr"/>
            <a:endParaRPr lang="uk-UA" dirty="0"/>
          </a:p>
          <a:p>
            <a:pPr algn="ctr"/>
            <a:endParaRPr lang="uk-UA" dirty="0" smtClean="0"/>
          </a:p>
          <a:p>
            <a:pPr algn="ctr"/>
            <a:endParaRPr lang="uk-UA" dirty="0" smtClean="0"/>
          </a:p>
          <a:p>
            <a:pPr algn="ctr"/>
            <a:endParaRPr lang="uk-UA" dirty="0"/>
          </a:p>
          <a:p>
            <a:pPr algn="ctr"/>
            <a:r>
              <a:rPr lang="uk-UA" sz="4000" dirty="0" smtClean="0"/>
              <a:t>       Клієнтська частина</a:t>
            </a:r>
            <a:endParaRPr lang="en-US" sz="4000" dirty="0"/>
          </a:p>
        </p:txBody>
      </p:sp>
      <p:sp>
        <p:nvSpPr>
          <p:cNvPr id="29" name="Округлений прямокутник 28"/>
          <p:cNvSpPr/>
          <p:nvPr/>
        </p:nvSpPr>
        <p:spPr>
          <a:xfrm>
            <a:off x="469806" y="2117582"/>
            <a:ext cx="11035550" cy="1916502"/>
          </a:xfrm>
          <a:prstGeom prst="roundRect">
            <a:avLst/>
          </a:prstGeom>
          <a:solidFill>
            <a:srgbClr val="00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 smtClean="0"/>
          </a:p>
          <a:p>
            <a:pPr algn="ctr"/>
            <a:endParaRPr lang="uk-UA" dirty="0"/>
          </a:p>
          <a:p>
            <a:pPr algn="ctr"/>
            <a:endParaRPr lang="uk-UA" dirty="0" smtClean="0"/>
          </a:p>
          <a:p>
            <a:pPr algn="ctr"/>
            <a:endParaRPr lang="uk-UA" dirty="0" smtClean="0"/>
          </a:p>
          <a:p>
            <a:pPr algn="ctr"/>
            <a:r>
              <a:rPr lang="uk-UA" sz="4000" dirty="0" smtClean="0"/>
              <a:t>       Серверна частина</a:t>
            </a:r>
            <a:endParaRPr lang="en-US" sz="4000" dirty="0"/>
          </a:p>
        </p:txBody>
      </p:sp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b="1" dirty="0" smtClean="0"/>
              <a:t>Концептуальна архітектура системи</a:t>
            </a:r>
            <a:endParaRPr lang="uk-UA" b="1" dirty="0" smtClean="0"/>
          </a:p>
        </p:txBody>
      </p:sp>
      <p:sp>
        <p:nvSpPr>
          <p:cNvPr id="24578" name="AutoShape 11"/>
          <p:cNvSpPr>
            <a:spLocks noChangeArrowheads="1"/>
          </p:cNvSpPr>
          <p:nvPr/>
        </p:nvSpPr>
        <p:spPr bwMode="auto">
          <a:xfrm>
            <a:off x="946025" y="4738380"/>
            <a:ext cx="2329437" cy="693430"/>
          </a:xfrm>
          <a:prstGeom prst="flowChartProcess">
            <a:avLst/>
          </a:prstGeom>
          <a:solidFill>
            <a:schemeClr val="bg1">
              <a:alpha val="3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uk-UA" b="1" dirty="0" smtClean="0">
                <a:latin typeface="Times New Roman" pitchFamily="18" charset="0"/>
              </a:rPr>
              <a:t>Прикладний додаток</a:t>
            </a:r>
            <a:endParaRPr lang="uk-UA" b="1" dirty="0">
              <a:latin typeface="Times New Roman" pitchFamily="18" charset="0"/>
            </a:endParaRPr>
          </a:p>
        </p:txBody>
      </p:sp>
      <p:sp>
        <p:nvSpPr>
          <p:cNvPr id="24581" name="AutoShape 14"/>
          <p:cNvSpPr>
            <a:spLocks noChangeArrowheads="1"/>
          </p:cNvSpPr>
          <p:nvPr/>
        </p:nvSpPr>
        <p:spPr bwMode="auto">
          <a:xfrm>
            <a:off x="4354087" y="2355849"/>
            <a:ext cx="5940851" cy="933262"/>
          </a:xfrm>
          <a:prstGeom prst="flowChartProcess">
            <a:avLst/>
          </a:prstGeom>
          <a:solidFill>
            <a:schemeClr val="bg1">
              <a:alpha val="39999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 smtClean="0">
                <a:latin typeface="Times New Roman" pitchFamily="18" charset="0"/>
              </a:rPr>
              <a:t>Web </a:t>
            </a:r>
            <a:r>
              <a:rPr lang="uk-UA" b="1" dirty="0" smtClean="0">
                <a:latin typeface="Times New Roman" pitchFamily="18" charset="0"/>
              </a:rPr>
              <a:t>сервіс</a:t>
            </a:r>
            <a:endParaRPr lang="uk-UA" b="1" dirty="0">
              <a:latin typeface="Times New Roman" pitchFamily="18" charset="0"/>
            </a:endParaRPr>
          </a:p>
        </p:txBody>
      </p:sp>
      <p:sp>
        <p:nvSpPr>
          <p:cNvPr id="24582" name="AutoShape 15"/>
          <p:cNvSpPr>
            <a:spLocks noChangeArrowheads="1"/>
          </p:cNvSpPr>
          <p:nvPr/>
        </p:nvSpPr>
        <p:spPr bwMode="auto">
          <a:xfrm>
            <a:off x="681039" y="2215629"/>
            <a:ext cx="1598138" cy="1428323"/>
          </a:xfrm>
          <a:prstGeom prst="can">
            <a:avLst>
              <a:gd name="adj" fmla="val 2664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uk-UA"/>
              <a:t>База даних</a:t>
            </a:r>
          </a:p>
        </p:txBody>
      </p:sp>
      <p:cxnSp>
        <p:nvCxnSpPr>
          <p:cNvPr id="24586" name="AutoShape 24"/>
          <p:cNvCxnSpPr>
            <a:cxnSpLocks noChangeShapeType="1"/>
            <a:stCxn id="24581" idx="1"/>
            <a:endCxn id="24582" idx="4"/>
          </p:cNvCxnSpPr>
          <p:nvPr/>
        </p:nvCxnSpPr>
        <p:spPr bwMode="auto">
          <a:xfrm flipH="1">
            <a:off x="2279177" y="2822480"/>
            <a:ext cx="2074910" cy="10731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23" name="AutoShape 24"/>
          <p:cNvCxnSpPr>
            <a:cxnSpLocks noChangeShapeType="1"/>
            <a:stCxn id="29" idx="2"/>
            <a:endCxn id="58" idx="0"/>
          </p:cNvCxnSpPr>
          <p:nvPr/>
        </p:nvCxnSpPr>
        <p:spPr bwMode="auto">
          <a:xfrm>
            <a:off x="5987581" y="4034084"/>
            <a:ext cx="0" cy="455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64" name="AutoShape 11"/>
          <p:cNvSpPr>
            <a:spLocks noChangeArrowheads="1"/>
          </p:cNvSpPr>
          <p:nvPr/>
        </p:nvSpPr>
        <p:spPr bwMode="auto">
          <a:xfrm>
            <a:off x="4471219" y="4738380"/>
            <a:ext cx="2440615" cy="693430"/>
          </a:xfrm>
          <a:prstGeom prst="flowChartProcess">
            <a:avLst/>
          </a:prstGeom>
          <a:solidFill>
            <a:schemeClr val="bg1">
              <a:alpha val="3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uk-UA" b="1" dirty="0" smtClean="0">
                <a:latin typeface="Times New Roman" pitchFamily="18" charset="0"/>
              </a:rPr>
              <a:t>Мобільний додаток</a:t>
            </a:r>
            <a:endParaRPr lang="uk-UA" b="1" dirty="0">
              <a:latin typeface="Times New Roman" pitchFamily="18" charset="0"/>
            </a:endParaRPr>
          </a:p>
        </p:txBody>
      </p:sp>
      <p:sp>
        <p:nvSpPr>
          <p:cNvPr id="65" name="AutoShape 11"/>
          <p:cNvSpPr>
            <a:spLocks noChangeArrowheads="1"/>
          </p:cNvSpPr>
          <p:nvPr/>
        </p:nvSpPr>
        <p:spPr bwMode="auto">
          <a:xfrm>
            <a:off x="8312308" y="4738380"/>
            <a:ext cx="2440615" cy="693430"/>
          </a:xfrm>
          <a:prstGeom prst="flowChartProcess">
            <a:avLst/>
          </a:prstGeom>
          <a:solidFill>
            <a:schemeClr val="bg1">
              <a:alpha val="3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 smtClean="0">
                <a:latin typeface="Times New Roman" pitchFamily="18" charset="0"/>
              </a:rPr>
              <a:t>Web </a:t>
            </a:r>
            <a:r>
              <a:rPr lang="uk-UA" b="1" dirty="0" smtClean="0">
                <a:latin typeface="Times New Roman" pitchFamily="18" charset="0"/>
              </a:rPr>
              <a:t>додаток</a:t>
            </a:r>
            <a:endParaRPr lang="uk-UA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b="1" smtClean="0"/>
              <a:t>Застосовані технології</a:t>
            </a:r>
          </a:p>
        </p:txBody>
      </p:sp>
      <p:pic>
        <p:nvPicPr>
          <p:cNvPr id="2" name="Місце для вмісту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0947"/>
            <a:ext cx="2950785" cy="1506050"/>
          </a:xfrm>
        </p:spPr>
      </p:pic>
      <p:sp>
        <p:nvSpPr>
          <p:cNvPr id="35843" name="AutoShape 2" descr="data:image/jpeg;base64,/9j/4AAQSkZJRgABAQAAAQABAAD/2wCEAAkGBxQHBhQSBxIQEBMTFiIZFhgYFhoYFxkYFyAXHhYWFhQYHCggGBoxHRkZIjEiJSotLi4uFx8zODYyOCgtLiwBCgoKDg0OGxAQGS4kICUvNjIsMi4sNzQtMi0vNywsLCwsLCwsLCwtMCwwNCwwLCwsLywsLC4sLCw0LCwsLCwsLf/AABEIAOEA4QMBEQACEQEDEQH/xAAbAAEBAQADAQEAAAAAAAAAAAAABgUCAwQHAf/EAEIQAAIBAQQDCwoCCgMAAAAAAAABAgMEBQYRITFBEhMUNDVRcpGxwdEiMlJTYXFzgZKyFSMWJCVjoaPC4eLxQmKi/8QAGwEBAAMBAQEBAAAAAAAAAAAAAAIDBgUBBAf/xAA5EQEAAgADAwgJAwMFAQAAAAAAAQIDETEEBXEGEiEzNEFRwRRTYXKBkbHR4RMyoSKi8BYjQmPxUv/aAAwDAQACEQMRAD8A+4gAAAAAAAAAGLZr6bvmVC1xUNOUHz82fvWldRyMLeU+l22fFjL/AOfzx7vkhFunKW0ddMAAAAAAAAxr8vp2CrGnZYqdSWx56E9S0bWcneO8p2e1cPDjO093+d89yFrZaNiLzjp0HVjRN+noAAAAAAAAAAAAAAAAAAABhYnuzhNDfaHn0+bW4rvWvrONvjYpxafq0/dX+Y/GsIXjveq4Lz/EbH5fnx0S7pfPxPo3ZtsbThZz+6Nfv8XtZzaZ0UjUB1StEIvypxXzRCcSkazHzeZwK0wb0Th9SPIxaTpaPmZw7E81oLM83r9A8t5W2N32NzqbNS53sR8217TXZ8KcS3w9s+DyZyhh4bsTtdodqtmltvc+/bL3LUv9HG3Ts1sa87Xi6zp9/KP/ABCsZ9MqY0SwAAAAAAAAAAAAAAAAAAAAB1Wi0Rs1LdWiSiltZXi4tMKvOvOUPJnJDzvCNivaVS6fNeySyWnWss88s9K1GMttldn2qcXZdJ7pjo/88NFWeU9DjaL9r2jXUcVzR8n+K0/xI4u9dqxP+eXDo/P8nOl4KlWVV/mylL3tvtPhviXv+6ZnjLxxIAB+wm6bzg2n7NBKt7VnOs5D22e+K9n8yrN9LyvuzPswt5bVh6Xn49P1e5y52y9JXnWhw95QjrUF1vJvXkSx9vttV6/r9FY8PrxJnPVaXdaqVpoLgUouMVlktDS2JrWjY7Lj4OLSP0ZjKP4+C2Jjues+l6AAAAAAAAAAAAAAAAAAABmXzfEbsp5edUeqPfLmXac7b9402SuWtp0jzn2fVG1skTbbZO3Vt1aZOT2cy9iWwxu0bVi7RbnYk5/SOCqZzdBQAAAAAAAAHOhWlZ6qlQk4yWponhYt8K3OpOUiwuK/1bWqdqyjU2PZLwfs/wBGt3bvaNo/28Tot/E/lZW2erdO0mAAAAAAAAAAAAAAAAAHive8Fdtjc5aXqiud+B8e3bXXZcKbzr3R7XlpyhAV60rRWc6zcpSebZhMXFti3m95zmVLrICuurDdPgqlbk5yks8s2ks9mjWzWbFuXBjDi2NGcz7dPksini8GIrkjYaaqWTPc55NPTlnqafMfBvXddNnr+rhad8eCNq5MA4SIAAAa2H7p/E6zdVtQhry1tvUkdXde742q8zf9sfz7PulWM2/a8M0alFqzp05bHm2s/am3o9x3cbcmzWplSObPjnPmlNIRlSDp1HGehp5P3rWY+9JpaazrCtxTyejQRiZic4Fvhy9fxCz7ms/zIa/+y2S8f7m03Vt/pOHzb/ujX2x4/f8AK2ts2ydZIAAAAAAAAAAAAAAAAQmJLdwy8Wovyafkr3/8n19iMTvfav19omsaV6I8/wDPYptOcso5bwAu7pvina7LHdzjGaWUk3lpW1Z60bjYt44OPhxnaIt3xK2LQzMU3rCrZ96s0lNt5ya0pJbM+fPsObvnb8O2H+jhznM65I2t3JczKAAAAbuFrzjYqsoWl7mM8mnsTXP7PA7m5dupgWnDxJyidJ9qVZyUtrvalZaO6nUi+ZJpt+5I0WPt+Bg0502j4T0zwWTaEBXquvXlKWuUm383mYTFxJxL2vPfOfzUuBAei77W7DbI1IbHpXOtq6j6Nk2idnxq4kd2vDvInJ9GpzVWmpQeaazT9j1H6BW0WrFo0le5EgAAAAAAAAAAAAAB5b0tPBLvnNa1HR73oX8Wj5trxv0cC2J4R/Pd/LyZyh85Pz5SAAAAAAAAAAAAAAAW+FLTv91JS1wbj8ta7cvkbTcuN+ps0RP/ABnLzhbSehsnWSAAAAAAAAAAAAAAYeL6u4unL0ppdWb7jj78vzdly8ZiPPyQvoi8zGqzMBmAzAZgMwGYDMBmAzAZgMwGYDMCmwVU/Mqx50n1Z+KNJyet04leHmnRVGmWAAAAAAAAAAAAAAPyUVLzkmeTETqOO9R9FdR5zK+Ab1H0V1DmV8A3qPorqHMr4BvUfRXUOZXwDeo+iuocyvgG9R9FdQ5lfAN6j6K6hzK+Ab1H0V1DmV8A3qPorqHMr4BvUfRXUOZXwDeo+iuocyvgG9R9FdQ5lfAN6j6K6hzK+Ab1H0V1DmV8B+xgo+akj2KxGkDkegAAAAAAAAA8N7XlG7LNuqmlvRGPO+5e0+PbdtpsuHzrdM90eLyZySVoxDXrT8me4XNFLtekyuLvnarznFso9kf5KrnS52TElahP81qpHmaSfykl4k8DfW04c/1zzo9v3j8vYtKwsFsjbrKp0NT609qZrNm2im0YcYlNJWRObKxdVlSu+DpSlF75sbWyXMc3fmJemBWaTMf1d3CUb6JPhtT1lT65eJlfS8f1lvnKvM4bU9ZU+uXiPS8f1lvnJmcNqesqfXLxHpeP6y3zkzOG1PWVPrl4j0vH9Zb5yZnDanrKn1y8R6Xj+st85MzhtT1lT65eI9Lx/WW+cmZw2p6yp9cvEel4/rLfOTM4bU9ZU+uXiPS8f1lvnJmcNqesqfXLxHpeP6y3zkzOG1PWVPrl4j0vH9Zb5yZnDanrKn1y8R6Xj+st85MzhtT1lT65eI9Lx/WW+cmZw2p6yp9cvEel4/rLfOTM4bU9ZU+uXiPS8f1lvnJm38IV5VrXPfZzl5O1t7fad7cWNiYmJfn2mejvlOmqonNU4NzeSSzb5ktbNJa0VibTpCxI3jiedSo1YcoR2NrOT9unQjKbXvzEtaYwOiPHv/Cqbz3PDTv60QlnvrfvSa7D4q722us58/8AiPs850qW4r8V5eRWSjUSz0apLnXN7jR7t3pG1f0WjK0fKeH2WVtm2TrJAAAAAkMaP9dgtm47W/AynKCZ/VpHs81d9U8cBAArcFP9VqLZul2f2NVyfn/avHtWUdmM+TofEX2yLN/9nr73lJfRHGRVgAAAAAAAAAAAAAAFFgvjlTod5oOT/WX4J01beJJbm5am55kuuSTO1vW0xsl5j/OmEraIIwqoA0MPvc3zSy9LtTPv3VOW104+Uva6voBu1wAAAAI/GfH4dDvZk+UHXV4eau+qfOCgAVmCuL1Okuw1XJ/q78U6O3GfJ0PiL7ZFm/8As9fe8pe30RxkVYAAAAAAAAAAAAAABRYL45U6HeaDk/1l+CdNW1ibkSp8vuidje/Y7/D6wlbRBmHVAHvuHlil0u5n37r7XTi9jV9BN2uAAAABH4z4/Dod7Mnyg66vDzV31T5wUACswVxep0l2Gq5P9XfinR24z5Oh8RfbIs3/ANnr73lL2+iOMirAAAAAAAAAAAAAAAKLBfHKnQ7zQcn+svwTpq2sTciVPl90Tsb37Hf4fWEraIMw6oA99w8sUul3M+/dfa6cXsavoJu1wAAAAI/GfH4dDvZk+UHXV4eau+qfOCgAVmCuL1Okuw1XJ/q78U6O3GfJ0PiL7ZFm/wDs9fe8pe30RxkVYAAAAAAAAAAAAAABRYL45U6HeaDk/wBZfgnTVtYm5EqfL7onY3v2O/w+sJW0QZh1QB77h5YpdLuZ9+6+104vY1fQTdrgAAAAR+M+Pw6HezJ8oOurw81d9U+cFAArMFcXqdJdhquT/V34p0duM+TofEX2yLN/9nr73lL2+iOMirAAAAAAAAAAAAAAAKLBfHKnQ7zQcn+svwTpq2sTciVPl90Tsb37Hf4fWEraIMw6oA99w8sUul3M+/dfa6cXsavoJu1wAAAAI/GfH4dDvZk+UHXV4eau+qfOCgAVmCuL1Okuw1XJ/q78U6O3GfJ0PiL7ZFm/+z197yl7fRHGRVgAAAAAAAAAAAAAAFFgvjlTod5oOT/WX4J01bWJuRKny+6J2N79jv8AD6wlbRBmHVAHvuHlil0u5n37r7XTi9jV9BN2uAAAABH4z4/Dod7Mnyg66vDzV31T5wUACswVxep0l2Gq5P8AV34p0duM+TofEX2yLN/9nr73lL2+iOMirAAAAAAAAAAAAAAAKLBfHKnQ7zQcn+svwTpq2sTciVPl90Tsb37Hf4fWEraIMw6oA99w8sUul3M+/dfa6cXsavoJu1wAAAAI/GfH4dDvZk+UHXU4eaq+qfOCiAVmCuL1Okuw1XJ/q78U6O3GfJ0PiL7ZFm/+z197yl7fRHGRVgAAAAAAAAAAAAAAFFgvjlTod5oOT/WX4J01bWJeRKny+6J2N79jv8PrCVtEGYdUAe+4eWKXS7mffuvtdOL2NX0E3a4AAAAGPiO6XeNBSoefDUudPWs+c5O9dgnaqRNP3R/Ps+yNq5oqtRlQnua0XF8zWRjsTCvh25t4mJ9qpzstlna6m5s0XN+zUve9S+ZPB2fFxrc3DrMkdK6uS7vw2xblvOTecnsz5l7Dbbv2P0XB5k66zxW1jKHgxnydD4i+2R8O/wDs9fe8peX0RxkVYAAAAAAAAAAAAAABRYL45U6HeaDk/wBZfgnTVU2qzq1WaUKmqSy/uaXGwq4uHOHbSYTmM0DeN11LvqNVotx2SXmv57H7GYfa9gxtmtPOjo8e78KpiYeOK3Uso6W+Y+OKzM5RDxUYZuWVKuq1rW5y82L15va1s0bDS7o3Zel/1sWMvCO/jKda96nNIsAAAAAA/JRUl5STPJiJ1BLJaNAiMtB+nowMZ8nQ+IvtkcPf/Z6+95ShfRHGRVgAAAAAAAAAAAAAAFFgvjlTod5oOT/WX4J01VxqlgBxjBRfkpL5HkViNIHI9AAAAAAAAAAAwMZr9mw+IvtkcPf/AGevveUoX0RxkVYAAAAAAAAAAAAAABRYLX63U6K7TQ8n+svwTpqrjUrAAAAAAAAAAAAAAHivexcPu+UFr1x961eHzPk27ZvSMC2H393F5aM4fPqkHSqONRNNPJp7GYK9LUtNbRlMKXEiAAAAAAAAAAAAAALbC93uxWJyrLKVTTltSXmp+3S38zZ7n2OcDB514/qt9O5ZSMm0ddMAAAAAAAAAAAAAAAz7yueneOmsmpelHQ/nsZ8O17uwNp6bxlPjGqM1iWPLCOnya2jof5HJnk9GfRifx+UeYzL7uf8ACow8vd7rP/jllll7XznM3hu30SKzzs8/Zl5yjNcmUcx4AaNy3X+KVZR3e43Kz83PvR0N37B6Xa0c7LL2Z+cPYjNrfoh++/l/5HV/07/2/wBv5S5ntP0Q/ffy/wDIf6d/7f7fycz2vBfNx/hdnU983ecsstzlsbzzzfMfBvDdXomHF+fnnOWmXnLya5Mc5KIB7rnu/wDE7XuN1uPJbzyz1ZaMs1zn27BsfpWJ+nzsujPTP7PYjNtfoh++/l/5HY/07/2/2/lLme1o3dh6lYpqUs6klqctS9qidHZd0YGBPO/dPt8oSisQ1zqJAAAAAAAAAAAAAAAAAAAmcbeZS98v6TOcof24fx8ld0qZhAAosF8bqdFdpoeT/WX4J01VxqVgBP4z5Oh8TukcLf8A2evveUoX0R5klYBuYP5WfQfbE7W4e0z7s/WEqarQ2C0AAAAAAAAAAAAAAAAAAAABM428yl75f0mc5Q/tw/j5K7pUzCABRYL43U6K7TQ8n+svwTpqrjUrACfxnydD4ndI4W/+z197ylC+iPMkrANzB/Kz6D7Yna3D2mfdn6wlTVaGwWgAAAAAAAAAAAAAAAAAAAAJnG3mUvfL+kznKH9uH8fJXdKmYQAKLBfG6nRXaaHk/wBZfgnTVXGpWAE/jPk6HxO6Rwt/9nr73lKF9EeZJWAbmD+Vn0H2xO1uHtM+7P1hKmq0NgtAAAAAAAAAAAAAAAAAAAAATONl+XS98u4zvKGP6MOfbPkrulTLoAFHgtfrVTortNDye/ffhCdNVaalYAYGM1+zofEXZI4e/wDs9fe8pQvojjIqwDcwev2q/hvtidrcPaZ92frCVNVobBaAAAAAAAAAAAAAAAAAAAAA8d6WCN42RwqaNsXzPnPl2zZK7ThTh2+E+EvJjNGWu5K1lnk6cprnit0n1aV8zH4+69qwpy5mceMdP5+aqazDjZrnrWieUKc17ZLcr+PcRwd27VizlFJjj0fUylY3LdauyzZJ7qUtMn2Jez+5rd37DXZMPm6zOs/54LKxk0D70gDz2+yRt1ldOtqe3ansaKNp2em0Yc4d9JeTGaKttw1rLPRB1FscVn/51ox20bp2nBnorzo8Y+2qqazDpoXTWrzyhSmvetyuuRVhbu2rEnKMOfjGX1MpV1xXQrsovdtSnLW1qXsRq927vjZKTnOdp1+0LK1yap0kgAAAAAAAAAAAAAAAAAAAAAAAAAAAAAAAAAAAAAAAAAAA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>
              <a:latin typeface="Trebuchet MS" pitchFamily="34" charset="0"/>
            </a:endParaRPr>
          </a:p>
        </p:txBody>
      </p:sp>
      <p:sp>
        <p:nvSpPr>
          <p:cNvPr id="35844" name="AutoShape 4" descr="data:image/jpeg;base64,/9j/4AAQSkZJRgABAQAAAQABAAD/2wCEAAkGBxQHBhQSBxIQEBMTFiIZFhgYFhoYFxkYFyAXHhYWFhQYHCggGBoxHRkZIjEiJSotLi4uFx8zODYyOCgtLiwBCgoKDg0OGxAQGS4kICUvNjIsMi4sNzQtMi0vNywsLCwsLCwsLCwtMCwwNCwwLCwsLywsLC4sLCw0LCwsLCwsLf/AABEIAOEA4QMBEQACEQEDEQH/xAAbAAEBAQADAQEAAAAAAAAAAAAABgUCAwQHAf/EAEIQAAIBAQQDCwoCCgMAAAAAAAABAgMEBQYRITFBEhMUNDVRcpGxwdEiMlJTYXFzgZKyFSMWJCVjoaPC4eLxQmKi/8QAGwEBAAMBAQEBAAAAAAAAAAAAAAIDBgUBBAf/xAA5EQEAAgADAwgJAwMFAQAAAAAAAQIDETEEBXEGEiEzNEFRwRRTYXKBkbHR4RMyoSKi8BYjQmPxUv/aAAwDAQACEQMRAD8A+4gAAAAAAAAAGLZr6bvmVC1xUNOUHz82fvWldRyMLeU+l22fFjL/AOfzx7vkhFunKW0ddMAAAAAAAAxr8vp2CrGnZYqdSWx56E9S0bWcneO8p2e1cPDjO093+d89yFrZaNiLzjp0HVjRN+noAAAAAAAAAAAAAAAAAAABhYnuzhNDfaHn0+bW4rvWvrONvjYpxafq0/dX+Y/GsIXjveq4Lz/EbH5fnx0S7pfPxPo3ZtsbThZz+6Nfv8XtZzaZ0UjUB1StEIvypxXzRCcSkazHzeZwK0wb0Th9SPIxaTpaPmZw7E81oLM83r9A8t5W2N32NzqbNS53sR8217TXZ8KcS3w9s+DyZyhh4bsTtdodqtmltvc+/bL3LUv9HG3Ts1sa87Xi6zp9/KP/ABCsZ9MqY0SwAAAAAAAAAAAAAAAAAAAAB1Wi0Rs1LdWiSiltZXi4tMKvOvOUPJnJDzvCNivaVS6fNeySyWnWss88s9K1GMttldn2qcXZdJ7pjo/88NFWeU9DjaL9r2jXUcVzR8n+K0/xI4u9dqxP+eXDo/P8nOl4KlWVV/mylL3tvtPhviXv+6ZnjLxxIAB+wm6bzg2n7NBKt7VnOs5D22e+K9n8yrN9LyvuzPswt5bVh6Xn49P1e5y52y9JXnWhw95QjrUF1vJvXkSx9vttV6/r9FY8PrxJnPVaXdaqVpoLgUouMVlktDS2JrWjY7Lj4OLSP0ZjKP4+C2Jjues+l6AAAAAAAAAAAAAAAAAAABmXzfEbsp5edUeqPfLmXac7b9402SuWtp0jzn2fVG1skTbbZO3Vt1aZOT2cy9iWwxu0bVi7RbnYk5/SOCqZzdBQAAAAAAAAHOhWlZ6qlQk4yWponhYt8K3OpOUiwuK/1bWqdqyjU2PZLwfs/wBGt3bvaNo/28Tot/E/lZW2erdO0mAAAAAAAAAAAAAAAAAHive8Fdtjc5aXqiud+B8e3bXXZcKbzr3R7XlpyhAV60rRWc6zcpSebZhMXFti3m95zmVLrICuurDdPgqlbk5yks8s2ks9mjWzWbFuXBjDi2NGcz7dPksini8GIrkjYaaqWTPc55NPTlnqafMfBvXddNnr+rhad8eCNq5MA4SIAAAa2H7p/E6zdVtQhry1tvUkdXde742q8zf9sfz7PulWM2/a8M0alFqzp05bHm2s/am3o9x3cbcmzWplSObPjnPmlNIRlSDp1HGehp5P3rWY+9JpaazrCtxTyejQRiZic4Fvhy9fxCz7ms/zIa/+y2S8f7m03Vt/pOHzb/ujX2x4/f8AK2ts2ydZIAAAAAAAAAAAAAAAAQmJLdwy8Wovyafkr3/8n19iMTvfav19omsaV6I8/wDPYptOcso5bwAu7pvina7LHdzjGaWUk3lpW1Z60bjYt44OPhxnaIt3xK2LQzMU3rCrZ96s0lNt5ya0pJbM+fPsObvnb8O2H+jhznM65I2t3JczKAAAAbuFrzjYqsoWl7mM8mnsTXP7PA7m5dupgWnDxJyidJ9qVZyUtrvalZaO6nUi+ZJpt+5I0WPt+Bg0502j4T0zwWTaEBXquvXlKWuUm383mYTFxJxL2vPfOfzUuBAei77W7DbI1IbHpXOtq6j6Nk2idnxq4kd2vDvInJ9GpzVWmpQeaazT9j1H6BW0WrFo0le5EgAAAAAAAAAAAAAB5b0tPBLvnNa1HR73oX8Wj5trxv0cC2J4R/Pd/LyZyh85Pz5SAAAAAAAAAAAAAAAW+FLTv91JS1wbj8ta7cvkbTcuN+ps0RP/ABnLzhbSehsnWSAAAAAAAAAAAAAAYeL6u4unL0ppdWb7jj78vzdly8ZiPPyQvoi8zGqzMBmAzAZgMwGYDMBmAzAZgMwGYDMCmwVU/Mqx50n1Z+KNJyet04leHmnRVGmWAAAAAAAAAAAAAAPyUVLzkmeTETqOO9R9FdR5zK+Ab1H0V1DmV8A3qPorqHMr4BvUfRXUOZXwDeo+iuocyvgG9R9FdQ5lfAN6j6K6hzK+Ab1H0V1DmV8A3qPorqHMr4BvUfRXUOZXwDeo+iuocyvgG9R9FdQ5lfAN6j6K6hzK+Ab1H0V1DmV8B+xgo+akj2KxGkDkegAAAAAAAAA8N7XlG7LNuqmlvRGPO+5e0+PbdtpsuHzrdM90eLyZySVoxDXrT8me4XNFLtekyuLvnarznFso9kf5KrnS52TElahP81qpHmaSfykl4k8DfW04c/1zzo9v3j8vYtKwsFsjbrKp0NT609qZrNm2im0YcYlNJWRObKxdVlSu+DpSlF75sbWyXMc3fmJemBWaTMf1d3CUb6JPhtT1lT65eJlfS8f1lvnKvM4bU9ZU+uXiPS8f1lvnJmcNqesqfXLxHpeP6y3zkzOG1PWVPrl4j0vH9Zb5yZnDanrKn1y8R6Xj+st85MzhtT1lT65eI9Lx/WW+cmZw2p6yp9cvEel4/rLfOTM4bU9ZU+uXiPS8f1lvnJmcNqesqfXLxHpeP6y3zkzOG1PWVPrl4j0vH9Zb5yZnDanrKn1y8R6Xj+st85MzhtT1lT65eI9Lx/WW+cmZw2p6yp9cvEel4/rLfOTM4bU9ZU+uXiPS8f1lvnJm38IV5VrXPfZzl5O1t7fad7cWNiYmJfn2mejvlOmqonNU4NzeSSzb5ktbNJa0VibTpCxI3jiedSo1YcoR2NrOT9unQjKbXvzEtaYwOiPHv/Cqbz3PDTv60QlnvrfvSa7D4q722us58/8AiPs850qW4r8V5eRWSjUSz0apLnXN7jR7t3pG1f0WjK0fKeH2WVtm2TrJAAAAAkMaP9dgtm47W/AynKCZ/VpHs81d9U8cBAArcFP9VqLZul2f2NVyfn/avHtWUdmM+TofEX2yLN/9nr73lJfRHGRVgAAAAAAAAAAAAAAFFgvjlTod5oOT/WX4J01beJJbm5am55kuuSTO1vW0xsl5j/OmEraIIwqoA0MPvc3zSy9LtTPv3VOW104+Uva6voBu1wAAAAI/GfH4dDvZk+UHXV4eau+qfOCgAVmCuL1Okuw1XJ/q78U6O3GfJ0PiL7ZFm/8As9fe8pe30RxkVYAAAAAAAAAAAAAABRYL45U6HeaDk/1l+CdNW1ibkSp8vuidje/Y7/D6wlbRBmHVAHvuHlil0u5n37r7XTi9jV9BN2uAAAABH4z4/Dod7Mnyg66vDzV31T5wUACswVxep0l2Gq5P9XfinR24z5Oh8RfbIs3/ANnr73lL2+iOMirAAAAAAAAAAAAAAAKLBfHKnQ7zQcn+svwTpq2sTciVPl90Tsb37Hf4fWEraIMw6oA99w8sUul3M+/dfa6cXsavoJu1wAAAAI/GfH4dDvZk+UHXV4eau+qfOCgAVmCuL1Okuw1XJ/q78U6O3GfJ0PiL7ZFm/wDs9fe8pe30RxkVYAAAAAAAAAAAAAABRYL45U6HeaDk/wBZfgnTVtYm5EqfL7onY3v2O/w+sJW0QZh1QB77h5YpdLuZ9+6+104vY1fQTdrgAAAAR+M+Pw6HezJ8oOurw81d9U+cFAArMFcXqdJdhquT/V34p0duM+TofEX2yLN/9nr73lL2+iOMirAAAAAAAAAAAAAAAKLBfHKnQ7zQcn+svwTpq2sTciVPl90Tsb37Hf4fWEraIMw6oA99w8sUul3M+/dfa6cXsavoJu1wAAAAI/GfH4dDvZk+UHXV4eau+qfOCgAVmCuL1Okuw1XJ/q78U6O3GfJ0PiL7ZFm/+z197yl7fRHGRVgAAAAAAAAAAAAAAFFgvjlTod5oOT/WX4J01bWJuRKny+6J2N79jv8AD6wlbRBmHVAHvuHlil0u5n37r7XTi9jV9BN2uAAAABH4z4/Dod7Mnyg66vDzV31T5wUACswVxep0l2Gq5P8AV34p0duM+TofEX2yLN/9nr73lL2+iOMirAAAAAAAAAAAAAAAKLBfHKnQ7zQcn+svwTpq2sTciVPl90Tsb37Hf4fWEraIMw6oA99w8sUul3M+/dfa6cXsavoJu1wAAAAI/GfH4dDvZk+UHXU4eaq+qfOCiAVmCuL1Okuw1XJ/q78U6O3GfJ0PiL7ZFm/+z197yl7fRHGRVgAAAAAAAAAAAAAAFFgvjlTod5oOT/WX4J01bWJeRKny+6J2N79jv8PrCVtEGYdUAe+4eWKXS7mffuvtdOL2NX0E3a4AAAAGPiO6XeNBSoefDUudPWs+c5O9dgnaqRNP3R/Ps+yNq5oqtRlQnua0XF8zWRjsTCvh25t4mJ9qpzstlna6m5s0XN+zUve9S+ZPB2fFxrc3DrMkdK6uS7vw2xblvOTecnsz5l7Dbbv2P0XB5k66zxW1jKHgxnydD4i+2R8O/wDs9fe8peX0RxkVYAAAAAAAAAAAAAABRYL45U6HeaDk/wBZfgnTVU2qzq1WaUKmqSy/uaXGwq4uHOHbSYTmM0DeN11LvqNVotx2SXmv57H7GYfa9gxtmtPOjo8e78KpiYeOK3Uso6W+Y+OKzM5RDxUYZuWVKuq1rW5y82L15va1s0bDS7o3Zel/1sWMvCO/jKda96nNIsAAAAAA/JRUl5STPJiJ1BLJaNAiMtB+nowMZ8nQ+IvtkcPf/Z6+95ShfRHGRVgAAAAAAAAAAAAAAFFgvjlTod5oOT/WX4J01VxqlgBxjBRfkpL5HkViNIHI9AAAAAAAAAAAwMZr9mw+IvtkcPf/AGevveUoX0RxkVYAAAAAAAAAAAAAABRYLX63U6K7TQ8n+svwTpqrjUrAAAAAAAAAAAAAAHivexcPu+UFr1x961eHzPk27ZvSMC2H393F5aM4fPqkHSqONRNNPJp7GYK9LUtNbRlMKXEiAAAAAAAAAAAAAALbC93uxWJyrLKVTTltSXmp+3S38zZ7n2OcDB514/qt9O5ZSMm0ddMAAAAAAAAAAAAAAAz7yueneOmsmpelHQ/nsZ8O17uwNp6bxlPjGqM1iWPLCOnya2jof5HJnk9GfRifx+UeYzL7uf8ACow8vd7rP/jllll7XznM3hu30SKzzs8/Zl5yjNcmUcx4AaNy3X+KVZR3e43Kz83PvR0N37B6Xa0c7LL2Z+cPYjNrfoh++/l/5HV/07/2/wBv5S5ntP0Q/ffy/wDIf6d/7f7fycz2vBfNx/hdnU983ecsstzlsbzzzfMfBvDdXomHF+fnnOWmXnLya5Mc5KIB7rnu/wDE7XuN1uPJbzyz1ZaMs1zn27BsfpWJ+nzsujPTP7PYjNtfoh++/l/5HY/07/2/2/lLme1o3dh6lYpqUs6klqctS9qidHZd0YGBPO/dPt8oSisQ1zqJAAAAAAAAAAAAAAAAAAAmcbeZS98v6TOcof24fx8ld0qZhAAosF8bqdFdpoeT/WX4J01VxqVgBP4z5Oh8TukcLf8A2evveUoX0R5klYBuYP5WfQfbE7W4e0z7s/WEqarQ2C0AAAAAAAAAAAAAAAAAAAABM428yl75f0mc5Q/tw/j5K7pUzCABRYL43U6K7TQ8n+svwTpqrjUrACfxnydD4ndI4W/+z197ylC+iPMkrANzB/Kz6D7Yna3D2mfdn6wlTVaGwWgAAAAAAAAAAAAAAAAAAAAJnG3mUvfL+kznKH9uH8fJXdKmYQAKLBfG6nRXaaHk/wBZfgnTVXGpWAE/jPk6HxO6Rwt/9nr73lKF9EeZJWAbmD+Vn0H2xO1uHtM+7P1hKmq0NgtAAAAAAAAAAAAAAAAAAAAATONl+XS98u4zvKGP6MOfbPkrulTLoAFHgtfrVTortNDye/ffhCdNVaalYAYGM1+zofEXZI4e/wDs9fe8pQvojjIqwDcwev2q/hvtidrcPaZ92frCVNVobBaAAAAAAAAAAAAAAAAAAAAA8d6WCN42RwqaNsXzPnPl2zZK7ThTh2+E+EvJjNGWu5K1lnk6cprnit0n1aV8zH4+69qwpy5mceMdP5+aqazDjZrnrWieUKc17ZLcr+PcRwd27VizlFJjj0fUylY3LdauyzZJ7qUtMn2Jez+5rd37DXZMPm6zOs/54LKxk0D70gDz2+yRt1ldOtqe3ansaKNp2em0Yc4d9JeTGaKttw1rLPRB1FscVn/51ox20bp2nBnorzo8Y+2qqazDpoXTWrzyhSmvetyuuRVhbu2rEnKMOfjGX1MpV1xXQrsovdtSnLW1qXsRq927vjZKTnOdp1+0LK1yap0kgAAAAAAAAAAAAAAAAAAAAAAAAAAAAAAAAAAAAAAAAAAA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>
              <a:latin typeface="Trebuchet MS" pitchFamily="34" charset="0"/>
            </a:endParaRPr>
          </a:p>
        </p:txBody>
      </p:sp>
      <p:pic>
        <p:nvPicPr>
          <p:cNvPr id="35845" name="Picture 11" descr="315px-Microsoft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69275" y="3570288"/>
            <a:ext cx="30003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12" descr="завантаження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0275" y="4494213"/>
            <a:ext cx="23622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13" descr="linq_logo-e130347688984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18125" y="4216400"/>
            <a:ext cx="242252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14" descr="csharpdotne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1375" y="2051050"/>
            <a:ext cx="390525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15" descr="AXFMSTOW2MBFAJZDG4UZTWP6R6NLYV7K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64673" y="2550318"/>
            <a:ext cx="2097087" cy="134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377" y="3479165"/>
            <a:ext cx="1712394" cy="18025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15" y="2091265"/>
            <a:ext cx="4612085" cy="125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b="1" dirty="0" smtClean="0"/>
              <a:t>Структура бази даних</a:t>
            </a:r>
            <a:endParaRPr lang="uk-UA" b="1" dirty="0" smtClean="0"/>
          </a:p>
        </p:txBody>
      </p:sp>
      <p:pic>
        <p:nvPicPr>
          <p:cNvPr id="31746" name="Рисунок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t="1747" r="905" b="1870"/>
          <a:stretch/>
        </p:blipFill>
        <p:spPr bwMode="auto">
          <a:xfrm>
            <a:off x="1050878" y="2142698"/>
            <a:ext cx="10222173" cy="457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b="1" dirty="0"/>
              <a:t>Алгоритм </a:t>
            </a:r>
            <a:r>
              <a:rPr lang="uk-UA" b="1" dirty="0" smtClean="0"/>
              <a:t>додання даних про маршрути</a:t>
            </a:r>
            <a:endParaRPr lang="uk-UA" b="1" dirty="0" smtClean="0"/>
          </a:p>
        </p:txBody>
      </p:sp>
      <p:sp>
        <p:nvSpPr>
          <p:cNvPr id="32770" name="AutoShape 5"/>
          <p:cNvSpPr>
            <a:spLocks noChangeArrowheads="1"/>
          </p:cNvSpPr>
          <p:nvPr/>
        </p:nvSpPr>
        <p:spPr bwMode="auto">
          <a:xfrm>
            <a:off x="3251720" y="2211622"/>
            <a:ext cx="5786438" cy="628650"/>
          </a:xfrm>
          <a:prstGeom prst="flowChartAlternateProcess">
            <a:avLst/>
          </a:prstGeom>
          <a:solidFill>
            <a:schemeClr val="bg1">
              <a:alpha val="39999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uk-UA" dirty="0"/>
              <a:t>Отримання  вхідних даних</a:t>
            </a:r>
          </a:p>
        </p:txBody>
      </p:sp>
      <p:sp>
        <p:nvSpPr>
          <p:cNvPr id="32771" name="AutoShape 6"/>
          <p:cNvSpPr>
            <a:spLocks noChangeArrowheads="1"/>
          </p:cNvSpPr>
          <p:nvPr/>
        </p:nvSpPr>
        <p:spPr bwMode="auto">
          <a:xfrm>
            <a:off x="3207270" y="3110147"/>
            <a:ext cx="5897563" cy="628650"/>
          </a:xfrm>
          <a:prstGeom prst="flowChartAlternateProcess">
            <a:avLst/>
          </a:prstGeom>
          <a:solidFill>
            <a:schemeClr val="bg1">
              <a:alpha val="39999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uk-UA" dirty="0" smtClean="0"/>
              <a:t>Перевірити наявність сегментів маршруту в системі, </a:t>
            </a:r>
          </a:p>
          <a:p>
            <a:pPr algn="ctr"/>
            <a:r>
              <a:rPr lang="uk-UA" dirty="0" smtClean="0"/>
              <a:t>за відсутності - додати</a:t>
            </a:r>
            <a:endParaRPr lang="uk-UA" dirty="0"/>
          </a:p>
        </p:txBody>
      </p:sp>
      <p:sp>
        <p:nvSpPr>
          <p:cNvPr id="32772" name="AutoShape 7"/>
          <p:cNvSpPr>
            <a:spLocks noChangeArrowheads="1"/>
          </p:cNvSpPr>
          <p:nvPr/>
        </p:nvSpPr>
        <p:spPr bwMode="auto">
          <a:xfrm>
            <a:off x="3180283" y="4051535"/>
            <a:ext cx="5951537" cy="963846"/>
          </a:xfrm>
          <a:prstGeom prst="flowChartAlternateProcess">
            <a:avLst/>
          </a:prstGeom>
          <a:solidFill>
            <a:schemeClr val="bg1">
              <a:alpha val="39999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uk-UA" dirty="0" smtClean="0"/>
              <a:t>Сформувати всі можливі маршрути від точки А</a:t>
            </a:r>
          </a:p>
          <a:p>
            <a:pPr algn="ctr"/>
            <a:r>
              <a:rPr lang="uk-UA" dirty="0" smtClean="0"/>
              <a:t> в точку Б, за наявними в системі сегментами, </a:t>
            </a:r>
          </a:p>
          <a:p>
            <a:pPr algn="ctr"/>
            <a:r>
              <a:rPr lang="uk-UA" dirty="0" smtClean="0"/>
              <a:t>використовуючи алгоритм пошуку в глибину</a:t>
            </a:r>
            <a:endParaRPr lang="uk-UA" dirty="0"/>
          </a:p>
        </p:txBody>
      </p:sp>
      <p:sp>
        <p:nvSpPr>
          <p:cNvPr id="32773" name="AutoShape 8"/>
          <p:cNvSpPr>
            <a:spLocks noChangeArrowheads="1"/>
          </p:cNvSpPr>
          <p:nvPr/>
        </p:nvSpPr>
        <p:spPr bwMode="auto">
          <a:xfrm>
            <a:off x="3169963" y="5253169"/>
            <a:ext cx="5976937" cy="628650"/>
          </a:xfrm>
          <a:prstGeom prst="flowChartAlternateProcess">
            <a:avLst/>
          </a:prstGeom>
          <a:solidFill>
            <a:schemeClr val="bg1">
              <a:alpha val="39999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uk-UA" dirty="0" smtClean="0"/>
              <a:t>Отримати список доступних в системі </a:t>
            </a:r>
          </a:p>
          <a:p>
            <a:pPr algn="ctr"/>
            <a:r>
              <a:rPr lang="uk-UA" dirty="0" smtClean="0"/>
              <a:t>маршрутів і відгукам по них</a:t>
            </a:r>
            <a:endParaRPr lang="uk-UA" dirty="0"/>
          </a:p>
        </p:txBody>
      </p:sp>
      <p:sp>
        <p:nvSpPr>
          <p:cNvPr id="32775" name="AutoShape 11"/>
          <p:cNvSpPr>
            <a:spLocks noChangeArrowheads="1"/>
          </p:cNvSpPr>
          <p:nvPr/>
        </p:nvSpPr>
        <p:spPr bwMode="auto">
          <a:xfrm>
            <a:off x="3135832" y="6102025"/>
            <a:ext cx="6045200" cy="477837"/>
          </a:xfrm>
          <a:prstGeom prst="flowChartAlternateProcess">
            <a:avLst/>
          </a:prstGeom>
          <a:solidFill>
            <a:schemeClr val="bg1">
              <a:alpha val="39999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uk-UA" dirty="0"/>
              <a:t>Вивід результатів</a:t>
            </a:r>
          </a:p>
        </p:txBody>
      </p:sp>
      <p:cxnSp>
        <p:nvCxnSpPr>
          <p:cNvPr id="32776" name="AutoShape 13"/>
          <p:cNvCxnSpPr>
            <a:cxnSpLocks noChangeShapeType="1"/>
            <a:stCxn id="32770" idx="2"/>
            <a:endCxn id="32771" idx="0"/>
          </p:cNvCxnSpPr>
          <p:nvPr/>
        </p:nvCxnSpPr>
        <p:spPr bwMode="auto">
          <a:xfrm>
            <a:off x="6145733" y="2840272"/>
            <a:ext cx="11112" cy="269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77" name="AutoShape 14"/>
          <p:cNvCxnSpPr>
            <a:cxnSpLocks noChangeShapeType="1"/>
            <a:stCxn id="32771" idx="2"/>
            <a:endCxn id="32772" idx="0"/>
          </p:cNvCxnSpPr>
          <p:nvPr/>
        </p:nvCxnSpPr>
        <p:spPr bwMode="auto">
          <a:xfrm>
            <a:off x="6156052" y="3738797"/>
            <a:ext cx="0" cy="3127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78" name="AutoShape 15"/>
          <p:cNvCxnSpPr>
            <a:cxnSpLocks noChangeShapeType="1"/>
            <a:stCxn id="32772" idx="2"/>
            <a:endCxn id="32773" idx="0"/>
          </p:cNvCxnSpPr>
          <p:nvPr/>
        </p:nvCxnSpPr>
        <p:spPr bwMode="auto">
          <a:xfrm>
            <a:off x="6156052" y="5015381"/>
            <a:ext cx="2380" cy="237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779" name="AutoShape 16"/>
          <p:cNvCxnSpPr>
            <a:cxnSpLocks noChangeShapeType="1"/>
            <a:stCxn id="32773" idx="2"/>
            <a:endCxn id="32775" idx="0"/>
          </p:cNvCxnSpPr>
          <p:nvPr/>
        </p:nvCxnSpPr>
        <p:spPr bwMode="auto">
          <a:xfrm>
            <a:off x="6158432" y="5881819"/>
            <a:ext cx="0" cy="2202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9D360E"/>
    </a:dk1>
    <a:lt1>
      <a:srgbClr val="FFFFFF"/>
    </a:lt1>
    <a:dk2>
      <a:srgbClr val="000000"/>
    </a:dk2>
    <a:lt2>
      <a:srgbClr val="E7E6E6"/>
    </a:lt2>
    <a:accent1>
      <a:srgbClr val="F09415"/>
    </a:accent1>
    <a:accent2>
      <a:srgbClr val="C1B56B"/>
    </a:accent2>
    <a:accent3>
      <a:srgbClr val="AAAAAA"/>
    </a:accent3>
    <a:accent4>
      <a:srgbClr val="DADADA"/>
    </a:accent4>
    <a:accent5>
      <a:srgbClr val="F6C8AA"/>
    </a:accent5>
    <a:accent6>
      <a:srgbClr val="AFA460"/>
    </a:accent6>
    <a:hlink>
      <a:srgbClr val="FFAE3E"/>
    </a:hlink>
    <a:folHlink>
      <a:srgbClr val="FCC77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636</TotalTime>
  <Words>334</Words>
  <Application>Microsoft Office PowerPoint</Application>
  <PresentationFormat>Широкий екран</PresentationFormat>
  <Paragraphs>64</Paragraphs>
  <Slides>13</Slides>
  <Notes>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Trebuchet MS</vt:lpstr>
      <vt:lpstr>Berlin</vt:lpstr>
      <vt:lpstr>СИСТЕМА ЗБОРУ ІНФОРМАЦІЇ ПРО ДОРОЖНІ МАРШРУТИ </vt:lpstr>
      <vt:lpstr>Мета та об’єкт дослідження</vt:lpstr>
      <vt:lpstr>Актуальність теми</vt:lpstr>
      <vt:lpstr>Завдання роботи</vt:lpstr>
      <vt:lpstr>Система збору даних про дорожні маршрути</vt:lpstr>
      <vt:lpstr>Концептуальна архітектура системи</vt:lpstr>
      <vt:lpstr>Застосовані технології</vt:lpstr>
      <vt:lpstr>Структура бази даних</vt:lpstr>
      <vt:lpstr>Алгоритм додання даних про маршрути</vt:lpstr>
      <vt:lpstr>Результат (1)</vt:lpstr>
      <vt:lpstr>Результат (2)</vt:lpstr>
      <vt:lpstr>Висновки</vt:lpstr>
      <vt:lpstr>Презентація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КЛІЄНТСЬКА СКЛАДОВА ПІДСИСТЕМИ ПЕРСОНАЛЬНОГО СТАНУ НАВЧАЛЬНОГО ПРОЦЕСУ ДЛЯ ІНФОРМУВАННЯ СТУДЕНТІВ ТА ВИКЛАДАЧА ПІД ОС ANDROID</dc:title>
  <dc:creator>Andrii Hurskyi</dc:creator>
  <cp:lastModifiedBy>Ihor Hadzera</cp:lastModifiedBy>
  <cp:revision>76</cp:revision>
  <dcterms:created xsi:type="dcterms:W3CDTF">2014-05-15T18:47:10Z</dcterms:created>
  <dcterms:modified xsi:type="dcterms:W3CDTF">2015-12-13T21:06:59Z</dcterms:modified>
</cp:coreProperties>
</file>